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667000" cy="3771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260449" y="2190675"/>
            <a:ext cx="2146102" cy="141487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9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/>
          <p:nvPr>
            <p:ph type="body" sz="quarter" idx="14"/>
          </p:nvPr>
        </p:nvSpPr>
        <p:spPr>
          <a:xfrm>
            <a:off x="260449" y="1620242"/>
            <a:ext cx="2146102" cy="40640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2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/>
          <p:nvPr>
            <p:ph type="pic" idx="13"/>
          </p:nvPr>
        </p:nvSpPr>
        <p:spPr>
          <a:xfrm>
            <a:off x="-194795" y="885825"/>
            <a:ext cx="3056590" cy="20393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イメージ"/>
          <p:cNvSpPr/>
          <p:nvPr>
            <p:ph type="pic" sz="half" idx="13"/>
          </p:nvPr>
        </p:nvSpPr>
        <p:spPr>
          <a:xfrm>
            <a:off x="332654" y="945113"/>
            <a:ext cx="2000252" cy="1334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タイトルテキスト"/>
          <p:cNvSpPr txBox="1"/>
          <p:nvPr>
            <p:ph type="title"/>
          </p:nvPr>
        </p:nvSpPr>
        <p:spPr>
          <a:xfrm>
            <a:off x="260449" y="2263601"/>
            <a:ext cx="2146102" cy="291704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2" name="本文レベル1…"/>
          <p:cNvSpPr txBox="1"/>
          <p:nvPr>
            <p:ph type="body" sz="quarter" idx="1"/>
          </p:nvPr>
        </p:nvSpPr>
        <p:spPr>
          <a:xfrm>
            <a:off x="260449" y="2557908"/>
            <a:ext cx="2146102" cy="231801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/>
          <p:nvPr>
            <p:ph type="title"/>
          </p:nvPr>
        </p:nvSpPr>
        <p:spPr>
          <a:xfrm>
            <a:off x="260449" y="1547366"/>
            <a:ext cx="2146102" cy="677168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/>
          <p:nvPr>
            <p:ph type="pic" idx="13"/>
          </p:nvPr>
        </p:nvSpPr>
        <p:spPr>
          <a:xfrm>
            <a:off x="464250" y="1011708"/>
            <a:ext cx="2543288" cy="16955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タイトルテキスト"/>
          <p:cNvSpPr txBox="1"/>
          <p:nvPr>
            <p:ph type="title"/>
          </p:nvPr>
        </p:nvSpPr>
        <p:spPr>
          <a:xfrm>
            <a:off x="195336" y="1016049"/>
            <a:ext cx="1093888" cy="817812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40" name="本文レベル1…"/>
          <p:cNvSpPr txBox="1"/>
          <p:nvPr>
            <p:ph type="body" sz="quarter" idx="1"/>
          </p:nvPr>
        </p:nvSpPr>
        <p:spPr>
          <a:xfrm>
            <a:off x="195336" y="1854696"/>
            <a:ext cx="1093888" cy="843856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/>
          <p:nvPr>
            <p:ph type="title"/>
          </p:nvPr>
        </p:nvSpPr>
        <p:spPr>
          <a:xfrm>
            <a:off x="195336" y="937914"/>
            <a:ext cx="2276328" cy="442765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4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/>
          <p:nvPr>
            <p:ph type="title"/>
          </p:nvPr>
        </p:nvSpPr>
        <p:spPr>
          <a:xfrm>
            <a:off x="195336" y="937914"/>
            <a:ext cx="2276328" cy="442765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57" name="本文レベル1…"/>
          <p:cNvSpPr txBox="1"/>
          <p:nvPr>
            <p:ph type="body" sz="half" idx="1"/>
          </p:nvPr>
        </p:nvSpPr>
        <p:spPr>
          <a:xfrm>
            <a:off x="195336" y="1417141"/>
            <a:ext cx="2276328" cy="1289225"/>
          </a:xfrm>
          <a:prstGeom prst="rect">
            <a:avLst/>
          </a:prstGeom>
        </p:spPr>
        <p:txBody>
          <a:bodyPr anchor="ctr"/>
          <a:lstStyle>
            <a:lvl1pPr marL="166687" indent="-166687" algn="l">
              <a:spcBef>
                <a:spcPts val="1600"/>
              </a:spcBef>
              <a:buSzPct val="145000"/>
              <a:buChar char="•"/>
              <a:defRPr sz="1200"/>
            </a:lvl1pPr>
            <a:lvl2pPr marL="611187" indent="-166687" algn="l">
              <a:spcBef>
                <a:spcPts val="1600"/>
              </a:spcBef>
              <a:buSzPct val="145000"/>
              <a:buChar char="•"/>
              <a:defRPr sz="1200"/>
            </a:lvl2pPr>
            <a:lvl3pPr marL="1055687" indent="-166687" algn="l">
              <a:spcBef>
                <a:spcPts val="1600"/>
              </a:spcBef>
              <a:buSzPct val="145000"/>
              <a:buChar char="•"/>
              <a:defRPr sz="1200"/>
            </a:lvl3pPr>
            <a:lvl4pPr marL="1500187" indent="-166687" algn="l">
              <a:spcBef>
                <a:spcPts val="1600"/>
              </a:spcBef>
              <a:buSzPct val="145000"/>
              <a:buChar char="•"/>
              <a:defRPr sz="1200"/>
            </a:lvl4pPr>
            <a:lvl5pPr marL="1944687" indent="-166687" algn="l">
              <a:spcBef>
                <a:spcPts val="1600"/>
              </a:spcBef>
              <a:buSzPct val="145000"/>
              <a:buChar char="•"/>
              <a:defRPr sz="1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/>
          <p:nvPr>
            <p:ph type="pic" sz="half" idx="13"/>
          </p:nvPr>
        </p:nvSpPr>
        <p:spPr>
          <a:xfrm>
            <a:off x="837995" y="1416273"/>
            <a:ext cx="1933836" cy="12892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タイトルテキスト"/>
          <p:cNvSpPr txBox="1"/>
          <p:nvPr>
            <p:ph type="title"/>
          </p:nvPr>
        </p:nvSpPr>
        <p:spPr>
          <a:xfrm>
            <a:off x="195336" y="937914"/>
            <a:ext cx="2276328" cy="442765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67" name="本文レベル1…"/>
          <p:cNvSpPr txBox="1"/>
          <p:nvPr>
            <p:ph type="body" sz="quarter" idx="1"/>
          </p:nvPr>
        </p:nvSpPr>
        <p:spPr>
          <a:xfrm>
            <a:off x="195336" y="1417141"/>
            <a:ext cx="1093888" cy="1289225"/>
          </a:xfrm>
          <a:prstGeom prst="rect">
            <a:avLst/>
          </a:prstGeom>
        </p:spPr>
        <p:txBody>
          <a:bodyPr anchor="ctr"/>
          <a:lstStyle>
            <a:lvl1pPr marL="122464" indent="-122464" algn="l">
              <a:spcBef>
                <a:spcPts val="1200"/>
              </a:spcBef>
              <a:buSzPct val="145000"/>
              <a:buChar char="•"/>
              <a:defRPr sz="1000"/>
            </a:lvl1pPr>
            <a:lvl2pPr marL="465364" indent="-122464" algn="l">
              <a:spcBef>
                <a:spcPts val="1200"/>
              </a:spcBef>
              <a:buSzPct val="145000"/>
              <a:buChar char="•"/>
              <a:defRPr sz="1000"/>
            </a:lvl2pPr>
            <a:lvl3pPr marL="808264" indent="-122464" algn="l">
              <a:spcBef>
                <a:spcPts val="1200"/>
              </a:spcBef>
              <a:buSzPct val="145000"/>
              <a:buChar char="•"/>
              <a:defRPr sz="1000"/>
            </a:lvl3pPr>
            <a:lvl4pPr marL="1151164" indent="-122464" algn="l">
              <a:spcBef>
                <a:spcPts val="1200"/>
              </a:spcBef>
              <a:buSzPct val="145000"/>
              <a:buChar char="•"/>
              <a:defRPr sz="1000"/>
            </a:lvl4pPr>
            <a:lvl5pPr marL="1494064" indent="-122464" algn="l">
              <a:spcBef>
                <a:spcPts val="1200"/>
              </a:spcBef>
              <a:buSzPct val="145000"/>
              <a:buChar char="•"/>
              <a:defRPr sz="10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/>
          <p:nvPr>
            <p:ph type="sldNum" sz="quarter" idx="2"/>
          </p:nvPr>
        </p:nvSpPr>
        <p:spPr>
          <a:xfrm>
            <a:off x="1265974" y="2792313"/>
            <a:ext cx="133663" cy="12700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/>
          <p:nvPr>
            <p:ph type="body" sz="half" idx="1"/>
          </p:nvPr>
        </p:nvSpPr>
        <p:spPr>
          <a:xfrm>
            <a:off x="195336" y="1146274"/>
            <a:ext cx="2276328" cy="1479352"/>
          </a:xfrm>
          <a:prstGeom prst="rect">
            <a:avLst/>
          </a:prstGeom>
        </p:spPr>
        <p:txBody>
          <a:bodyPr anchor="ctr"/>
          <a:lstStyle>
            <a:lvl1pPr marL="166687" indent="-166687" algn="l">
              <a:spcBef>
                <a:spcPts val="1600"/>
              </a:spcBef>
              <a:buSzPct val="145000"/>
              <a:buChar char="•"/>
              <a:defRPr sz="1200"/>
            </a:lvl1pPr>
            <a:lvl2pPr marL="611187" indent="-166687" algn="l">
              <a:spcBef>
                <a:spcPts val="1600"/>
              </a:spcBef>
              <a:buSzPct val="145000"/>
              <a:buChar char="•"/>
              <a:defRPr sz="1200"/>
            </a:lvl2pPr>
            <a:lvl3pPr marL="1055687" indent="-166687" algn="l">
              <a:spcBef>
                <a:spcPts val="1600"/>
              </a:spcBef>
              <a:buSzPct val="145000"/>
              <a:buChar char="•"/>
              <a:defRPr sz="1200"/>
            </a:lvl3pPr>
            <a:lvl4pPr marL="1500187" indent="-166687" algn="l">
              <a:spcBef>
                <a:spcPts val="1600"/>
              </a:spcBef>
              <a:buSzPct val="145000"/>
              <a:buChar char="•"/>
              <a:defRPr sz="1200"/>
            </a:lvl4pPr>
            <a:lvl5pPr marL="1944687" indent="-166687" algn="l">
              <a:spcBef>
                <a:spcPts val="1600"/>
              </a:spcBef>
              <a:buSzPct val="145000"/>
              <a:buChar char="•"/>
              <a:defRPr sz="1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/>
          <p:nvPr>
            <p:ph type="pic" sz="quarter" idx="13"/>
          </p:nvPr>
        </p:nvSpPr>
        <p:spPr>
          <a:xfrm>
            <a:off x="1369962" y="1917203"/>
            <a:ext cx="1241698" cy="828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quarter" idx="14"/>
          </p:nvPr>
        </p:nvSpPr>
        <p:spPr>
          <a:xfrm>
            <a:off x="1333500" y="1068139"/>
            <a:ext cx="1203276" cy="8021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イメージ"/>
          <p:cNvSpPr/>
          <p:nvPr>
            <p:ph type="pic" idx="15"/>
          </p:nvPr>
        </p:nvSpPr>
        <p:spPr>
          <a:xfrm>
            <a:off x="-487041" y="1068139"/>
            <a:ext cx="2457340" cy="16382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260449" y="1221804"/>
            <a:ext cx="2146102" cy="677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417" tIns="10417" rIns="10417" bIns="10417" anchor="b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260449" y="1919808"/>
            <a:ext cx="2146102" cy="2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417" tIns="10417" rIns="10417" bIns="10417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1269305" y="2792313"/>
            <a:ext cx="127001" cy="127001"/>
          </a:xfrm>
          <a:prstGeom prst="rect">
            <a:avLst/>
          </a:prstGeom>
          <a:ln w="12700">
            <a:miter lim="400000"/>
          </a:ln>
        </p:spPr>
        <p:txBody>
          <a:bodyPr wrap="none" lIns="10417" tIns="10417" rIns="10417" bIns="10417">
            <a:spAutoFit/>
          </a:bodyPr>
          <a:lstStyle>
            <a:lvl1pPr algn="ctr" defTabSz="225921">
              <a:defRPr sz="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22592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35560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71120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06680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42240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22592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四角形"/>
          <p:cNvSpPr/>
          <p:nvPr/>
        </p:nvSpPr>
        <p:spPr>
          <a:xfrm>
            <a:off x="1579325" y="1850401"/>
            <a:ext cx="596663" cy="39193"/>
          </a:xfrm>
          <a:prstGeom prst="rect">
            <a:avLst/>
          </a:prstGeom>
          <a:solidFill>
            <a:srgbClr val="D6D5D5"/>
          </a:solidFill>
          <a:ln w="12700">
            <a:miter lim="400000"/>
          </a:ln>
        </p:spPr>
        <p:txBody>
          <a:bodyPr lIns="10417" tIns="10417" rIns="10417" bIns="10417" anchor="ctr"/>
          <a:lstStyle/>
          <a:p>
            <a:pPr algn="ctr" defTabSz="225921">
              <a:defRPr sz="8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0" name="四角形"/>
          <p:cNvSpPr/>
          <p:nvPr/>
        </p:nvSpPr>
        <p:spPr>
          <a:xfrm>
            <a:off x="2018735" y="2810451"/>
            <a:ext cx="507641" cy="30916"/>
          </a:xfrm>
          <a:prstGeom prst="rect">
            <a:avLst/>
          </a:prstGeom>
          <a:solidFill>
            <a:srgbClr val="D7806D"/>
          </a:solidFill>
          <a:ln w="12700">
            <a:miter lim="400000"/>
          </a:ln>
        </p:spPr>
        <p:txBody>
          <a:bodyPr lIns="10417" tIns="10417" rIns="10417" bIns="10417" anchor="ctr"/>
          <a:lstStyle/>
          <a:p>
            <a:pPr algn="ctr" defTabSz="225921">
              <a:defRPr sz="8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1" name="四角形"/>
          <p:cNvSpPr/>
          <p:nvPr/>
        </p:nvSpPr>
        <p:spPr>
          <a:xfrm>
            <a:off x="-8136" y="3554076"/>
            <a:ext cx="2683272" cy="228519"/>
          </a:xfrm>
          <a:prstGeom prst="rect">
            <a:avLst/>
          </a:prstGeom>
          <a:solidFill>
            <a:srgbClr val="D7806D"/>
          </a:solidFill>
          <a:ln w="12700">
            <a:miter lim="400000"/>
          </a:ln>
        </p:spPr>
        <p:txBody>
          <a:bodyPr lIns="10417" tIns="10417" rIns="10417" bIns="10417" anchor="ctr"/>
          <a:lstStyle/>
          <a:p>
            <a:pPr algn="ctr" defTabSz="225921">
              <a:defRPr sz="800">
                <a:solidFill>
                  <a:schemeClr val="accent5">
                    <a:lumOff val="-29866"/>
                  </a:schemeClr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2" name="線"/>
          <p:cNvSpPr/>
          <p:nvPr/>
        </p:nvSpPr>
        <p:spPr>
          <a:xfrm flipV="1">
            <a:off x="1543050" y="1811517"/>
            <a:ext cx="1" cy="1564003"/>
          </a:xfrm>
          <a:prstGeom prst="line">
            <a:avLst/>
          </a:prstGeom>
          <a:ln>
            <a:solidFill>
              <a:srgbClr val="FCB4A2">
                <a:alpha val="26802"/>
              </a:srgb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23" name="会 場：ソシラボ"/>
          <p:cNvSpPr txBox="1"/>
          <p:nvPr/>
        </p:nvSpPr>
        <p:spPr>
          <a:xfrm>
            <a:off x="-5471" y="3009612"/>
            <a:ext cx="791727" cy="192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>
            <a:lvl1pPr algn="ctr" defTabSz="225921">
              <a:defRPr sz="5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lvl1pPr>
          </a:lstStyle>
          <a:p>
            <a:pPr/>
            <a:r>
              <a:t>会　場：ソシラボ</a:t>
            </a:r>
          </a:p>
        </p:txBody>
      </p:sp>
      <p:sp>
        <p:nvSpPr>
          <p:cNvPr id="124" name="参加費：無 料 服 装：自 由…"/>
          <p:cNvSpPr txBox="1"/>
          <p:nvPr/>
        </p:nvSpPr>
        <p:spPr>
          <a:xfrm>
            <a:off x="121741" y="3177962"/>
            <a:ext cx="855862" cy="293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/>
          <a:p>
            <a:pPr defTabSz="225921">
              <a:defRPr sz="5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参加費：無　料</a:t>
            </a:r>
            <a:br/>
            <a:r>
              <a:t>服　装：自　由</a:t>
            </a:r>
          </a:p>
          <a:p>
            <a:pPr defTabSz="225921">
              <a:defRPr sz="5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対　象：どなた様もお気軽に</a:t>
            </a:r>
          </a:p>
        </p:txBody>
      </p:sp>
      <p:sp>
        <p:nvSpPr>
          <p:cNvPr id="125" name="気仙沼出身。地元の企業株式会社小野寺鐵工所に事務職として就職しました。…"/>
          <p:cNvSpPr txBox="1"/>
          <p:nvPr/>
        </p:nvSpPr>
        <p:spPr>
          <a:xfrm>
            <a:off x="1617048" y="2941087"/>
            <a:ext cx="950274" cy="252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417" tIns="10417" rIns="10417" bIns="10417" anchor="ctr">
            <a:spAutoFit/>
          </a:bodyPr>
          <a:lstStyle/>
          <a:p>
            <a:pPr>
              <a:defRPr sz="35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気仙沼出身。地元の企業株式会社小野寺鐵工所に事務職として就職しました。</a:t>
            </a:r>
          </a:p>
          <a:p>
            <a:pPr>
              <a:defRPr sz="35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結婚出産を経て、4年前から会社の採用活動を一任されています。</a:t>
            </a:r>
          </a:p>
        </p:txBody>
      </p:sp>
      <p:sp>
        <p:nvSpPr>
          <p:cNvPr id="126" name="PROGRAM"/>
          <p:cNvSpPr txBox="1"/>
          <p:nvPr/>
        </p:nvSpPr>
        <p:spPr>
          <a:xfrm>
            <a:off x="1624296" y="1763209"/>
            <a:ext cx="558503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>
            <a:lvl1pPr algn="ctr" defTabSz="225921">
              <a:defRPr b="1" sz="800"/>
            </a:lvl1pPr>
          </a:lstStyle>
          <a:p>
            <a:pPr/>
            <a:r>
              <a:t>PROGRAM</a:t>
            </a:r>
          </a:p>
        </p:txBody>
      </p:sp>
      <p:sp>
        <p:nvSpPr>
          <p:cNvPr id="127" name="株式会社小野寺鐵工所"/>
          <p:cNvSpPr txBox="1"/>
          <p:nvPr/>
        </p:nvSpPr>
        <p:spPr>
          <a:xfrm>
            <a:off x="1970037" y="2577682"/>
            <a:ext cx="60503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>
            <a:lvl1pPr algn="ctr" defTabSz="225921">
              <a:defRPr sz="45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lvl1pPr>
          </a:lstStyle>
          <a:p>
            <a:pPr/>
            <a:r>
              <a:t>株式会社小野寺鐵工所</a:t>
            </a:r>
          </a:p>
        </p:txBody>
      </p:sp>
      <p:sp>
        <p:nvSpPr>
          <p:cNvPr id="128" name="齋藤 幸枝さん"/>
          <p:cNvSpPr txBox="1"/>
          <p:nvPr/>
        </p:nvSpPr>
        <p:spPr>
          <a:xfrm>
            <a:off x="2019602" y="2730930"/>
            <a:ext cx="64313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417" tIns="10417" rIns="10417" bIns="10417" anchor="ctr">
            <a:spAutoFit/>
          </a:bodyPr>
          <a:lstStyle>
            <a:lvl1pPr defTabSz="225921">
              <a:defRPr sz="6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lvl1pPr>
          </a:lstStyle>
          <a:p>
            <a:pPr/>
            <a:r>
              <a:t>齋藤 幸枝さん</a:t>
            </a:r>
          </a:p>
        </p:txBody>
      </p:sp>
      <p:sp>
        <p:nvSpPr>
          <p:cNvPr id="129" name="こちらのお申し込み フォームをご記入下さい。＊当日参加も大歓迎！"/>
          <p:cNvSpPr txBox="1"/>
          <p:nvPr/>
        </p:nvSpPr>
        <p:spPr>
          <a:xfrm>
            <a:off x="1617048" y="3236131"/>
            <a:ext cx="643137" cy="22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417" tIns="10417" rIns="10417" bIns="10417" anchor="ctr">
            <a:spAutoFit/>
          </a:bodyPr>
          <a:lstStyle/>
          <a:p>
            <a:pPr defTabSz="225921">
              <a:defRPr sz="4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こちらのお申し込み</a:t>
            </a:r>
            <a:br/>
            <a:r>
              <a:t>フォームをご記入下さい。＊当日参加も大歓迎！</a:t>
            </a:r>
          </a:p>
        </p:txBody>
      </p:sp>
      <p:sp>
        <p:nvSpPr>
          <p:cNvPr id="130" name="19:00  START 19:20 気仙沼の紹介…"/>
          <p:cNvSpPr txBox="1"/>
          <p:nvPr/>
        </p:nvSpPr>
        <p:spPr>
          <a:xfrm>
            <a:off x="1602299" y="2039197"/>
            <a:ext cx="60249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/>
          <a:p>
            <a:pPr defTabSz="225921">
              <a:lnSpc>
                <a:spcPct val="150000"/>
              </a:lnSpc>
              <a:defRPr sz="4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19:00  START</a:t>
            </a:r>
            <a:br/>
            <a:r>
              <a:t>19:20 気仙沼の紹介</a:t>
            </a:r>
          </a:p>
          <a:p>
            <a:pPr defTabSz="225921">
              <a:lnSpc>
                <a:spcPct val="150000"/>
              </a:lnSpc>
              <a:defRPr sz="4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19:30 トークセッション</a:t>
            </a:r>
          </a:p>
          <a:p>
            <a:pPr defTabSz="225921">
              <a:lnSpc>
                <a:spcPct val="150000"/>
              </a:lnSpc>
              <a:defRPr sz="4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pPr>
            <a:r>
              <a:t>21:00  CLOSE</a:t>
            </a:r>
          </a:p>
        </p:txBody>
      </p:sp>
      <p:sp>
        <p:nvSpPr>
          <p:cNvPr id="131" name="さいとう さちえ"/>
          <p:cNvSpPr txBox="1"/>
          <p:nvPr/>
        </p:nvSpPr>
        <p:spPr>
          <a:xfrm>
            <a:off x="2019602" y="2656712"/>
            <a:ext cx="337194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>
            <a:lvl1pPr algn="ctr" defTabSz="225921">
              <a:defRPr sz="300"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lvl1pPr>
          </a:lstStyle>
          <a:p>
            <a:pPr/>
            <a:r>
              <a:t>さいとう　さちえ</a:t>
            </a:r>
          </a:p>
        </p:txBody>
      </p:sp>
      <p:sp>
        <p:nvSpPr>
          <p:cNvPr id="132" name="四角形"/>
          <p:cNvSpPr/>
          <p:nvPr/>
        </p:nvSpPr>
        <p:spPr>
          <a:xfrm>
            <a:off x="1626205" y="2506169"/>
            <a:ext cx="321468" cy="30916"/>
          </a:xfrm>
          <a:prstGeom prst="rect">
            <a:avLst/>
          </a:prstGeom>
          <a:solidFill>
            <a:srgbClr val="D7806D"/>
          </a:solidFill>
          <a:ln w="12700">
            <a:miter lim="400000"/>
          </a:ln>
        </p:spPr>
        <p:txBody>
          <a:bodyPr lIns="10417" tIns="10417" rIns="10417" bIns="10417" anchor="ctr"/>
          <a:lstStyle/>
          <a:p>
            <a:pPr algn="ctr" defTabSz="225921">
              <a:defRPr sz="800">
                <a:solidFill>
                  <a:srgbClr val="48A0B3">
                    <a:alpha val="0"/>
                  </a:srgbClr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</a:p>
        </p:txBody>
      </p:sp>
      <p:sp>
        <p:nvSpPr>
          <p:cNvPr id="133" name="GUEST"/>
          <p:cNvSpPr txBox="1"/>
          <p:nvPr/>
        </p:nvSpPr>
        <p:spPr>
          <a:xfrm>
            <a:off x="1617048" y="2431553"/>
            <a:ext cx="3397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10417" tIns="10417" rIns="10417" bIns="10417" anchor="ctr">
            <a:spAutoFit/>
          </a:bodyPr>
          <a:lstStyle>
            <a:lvl1pPr algn="ctr" defTabSz="225921">
              <a:defRPr b="1" sz="700"/>
            </a:lvl1pPr>
          </a:lstStyle>
          <a:p>
            <a:pPr/>
            <a:r>
              <a:t>GUEST</a:t>
            </a:r>
          </a:p>
        </p:txBody>
      </p:sp>
      <p:grpSp>
        <p:nvGrpSpPr>
          <p:cNvPr id="136" name="グループ"/>
          <p:cNvGrpSpPr/>
          <p:nvPr/>
        </p:nvGrpSpPr>
        <p:grpSpPr>
          <a:xfrm>
            <a:off x="174070" y="3576231"/>
            <a:ext cx="2318860" cy="175519"/>
            <a:chOff x="0" y="2282"/>
            <a:chExt cx="2318859" cy="175517"/>
          </a:xfrm>
        </p:grpSpPr>
        <p:sp>
          <p:nvSpPr>
            <p:cNvPr id="134" name="主催：気仙沼市移住・定住支援センター MINATO / 株式会社プロジェクト地域活性 共催：経済産業省東北経済産業局"/>
            <p:cNvSpPr txBox="1"/>
            <p:nvPr/>
          </p:nvSpPr>
          <p:spPr>
            <a:xfrm>
              <a:off x="0" y="2282"/>
              <a:ext cx="1955554" cy="1478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10417" tIns="10417" rIns="10417" bIns="10417" numCol="1" anchor="ctr">
              <a:spAutoFit/>
            </a:bodyPr>
            <a:lstStyle/>
            <a:p>
              <a:pPr algn="just" defTabSz="225921">
                <a:defRPr sz="400">
                  <a:solidFill>
                    <a:srgbClr val="FFFFFF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pPr>
              <a:r>
                <a:t>主催：気仙沼市移住・定住支援センター MINATO / 株式会社プロジェクト地域活性</a:t>
              </a:r>
              <a:br/>
              <a:r>
                <a:t>共催：経済産業省東北経済産業局</a:t>
              </a:r>
            </a:p>
          </p:txBody>
        </p:sp>
        <p:sp>
          <p:nvSpPr>
            <p:cNvPr id="135" name="お問い合わせ：0226-25-9119（MINATO）"/>
            <p:cNvSpPr txBox="1"/>
            <p:nvPr/>
          </p:nvSpPr>
          <p:spPr>
            <a:xfrm>
              <a:off x="881295" y="50800"/>
              <a:ext cx="1437565" cy="127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0417" tIns="10417" rIns="10417" bIns="10417" numCol="1" anchor="ctr">
              <a:spAutoFit/>
            </a:bodyPr>
            <a:lstStyle>
              <a:lvl1pPr defTabSz="225921">
                <a:defRPr sz="400">
                  <a:solidFill>
                    <a:srgbClr val="FFFFFF"/>
                  </a:solidFill>
                  <a:latin typeface="ヒラギノ角ゴ ProN W6"/>
                  <a:ea typeface="ヒラギノ角ゴ ProN W6"/>
                  <a:cs typeface="ヒラギノ角ゴ ProN W6"/>
                  <a:sym typeface="ヒラギノ角ゴ ProN W6"/>
                </a:defRPr>
              </a:lvl1pPr>
            </a:lstStyle>
            <a:p>
              <a:pPr/>
              <a:r>
                <a:t>お問い合わせ：0226-25-9119（MINATO）</a:t>
              </a:r>
            </a:p>
          </p:txBody>
        </p:sp>
      </p:grpSp>
      <p:pic>
        <p:nvPicPr>
          <p:cNvPr id="137" name="しごとカフェVol.11_TOP画PDF.pdf" descr="しごとカフェVol.11_TOP画PDF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2847"/>
            <a:ext cx="2667000" cy="200025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「あなたのやりたいことは何？」、「10年後どうなっていたい？」…"/>
          <p:cNvSpPr txBox="1"/>
          <p:nvPr/>
        </p:nvSpPr>
        <p:spPr>
          <a:xfrm>
            <a:off x="85833" y="1987053"/>
            <a:ext cx="139322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「あなたのやりたいことは何？」、「10年後どうなっていたい？」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「あなたの強みは？」、「これからの時代のキャリア戦略は…」、、、</a:t>
            </a:r>
          </a:p>
          <a:p>
            <a:pPr>
              <a:defRPr sz="1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たくさんの正しい言葉が私たちに問いかけてきます。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全てに平均点以上で答えないと、相手にされない？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誰にも似てない私じゃないと、価値はない？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だって、それが世の中だもの。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それは確かに。</a:t>
            </a:r>
          </a:p>
          <a:p>
            <a:pPr>
              <a:defRPr sz="1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なんかでも、それだけじゃないみたいですよ。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違う世の中もあるみたいです。</a:t>
            </a:r>
          </a:p>
          <a:p>
            <a:pPr>
              <a:defRPr sz="1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人に優しくされて、それに感謝して、恩返しする気持ちで働いて。気づいたら、新しい挑戦をしている。そんな人の話が聞けます。</a:t>
            </a:r>
          </a:p>
          <a:p>
            <a:pPr>
              <a:defRPr sz="1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聞いた後は、ちょっと心が軽くなっているかも。</a:t>
            </a:r>
          </a:p>
          <a:p>
            <a:pPr>
              <a:defRPr sz="300">
                <a:latin typeface="筑紫A丸ゴシック レギュラー"/>
                <a:ea typeface="筑紫A丸ゴシック レギュラー"/>
                <a:cs typeface="筑紫A丸ゴシック レギュラー"/>
                <a:sym typeface="筑紫A丸ゴシック レギュラー"/>
              </a:defRPr>
            </a:pPr>
            <a:r>
              <a:t>ぜひどなた様も、お気軽に。</a:t>
            </a:r>
          </a:p>
        </p:txBody>
      </p:sp>
      <p:sp>
        <p:nvSpPr>
          <p:cNvPr id="139" name="〒980-0811 宮城県仙台市青葉区一番町２丁目２−８ IKIビル10F"/>
          <p:cNvSpPr txBox="1"/>
          <p:nvPr/>
        </p:nvSpPr>
        <p:spPr>
          <a:xfrm>
            <a:off x="341044" y="3055848"/>
            <a:ext cx="1227812" cy="146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ts val="1900"/>
              </a:lnSpc>
              <a:defRPr sz="300">
                <a:solidFill>
                  <a:srgbClr val="222222"/>
                </a:solidFill>
                <a:latin typeface="筑紫A丸ゴシック ボールド"/>
                <a:ea typeface="筑紫A丸ゴシック ボールド"/>
                <a:cs typeface="筑紫A丸ゴシック ボールド"/>
                <a:sym typeface="筑紫A丸ゴシック ボールド"/>
              </a:defRPr>
            </a:lvl1pPr>
          </a:lstStyle>
          <a:p>
            <a:pPr/>
            <a:r>
              <a:t>〒980-0811 宮城県仙台市青葉区一番町２丁目２−８ IKIビル10F</a:t>
            </a:r>
          </a:p>
        </p:txBody>
      </p:sp>
      <p:pic>
        <p:nvPicPr>
          <p:cNvPr id="140" name="スライド1.png" descr="スライド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7048" y="2548671"/>
            <a:ext cx="357106" cy="3684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messageImage_1578555426905.jpg" descr="messageImage_1578555426905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9565" y="3142500"/>
            <a:ext cx="364811" cy="3648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2592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2592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